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61" r:id="rId4"/>
    <p:sldId id="262" r:id="rId5"/>
    <p:sldId id="260" r:id="rId6"/>
    <p:sldId id="258" r:id="rId7"/>
    <p:sldId id="259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0F816-F4B2-4A2F-B543-1FD112E6C53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E7388-A24D-4815-8335-8688E63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0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0ADF-74BB-41F1-B67A-A97023565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77398-C900-44D8-B31E-E1539CEAA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78671-4D1E-4B73-8E0F-22658010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54A0F-AC06-4F5F-9515-E7E1051D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D71BF-7DD9-4C40-B018-0ED10EFE6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9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9E79-3B2B-4C47-A243-BE3A060E7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56C69-D25F-4622-84BC-A913C796E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D81F6-65DB-42CD-AEE9-12AAD78D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0CF9C-5555-4405-8C42-F65C6685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C763B-C1AE-4D0E-9087-71F222A8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4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F039E8-3734-46D6-A304-DD6072688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E92D4-DD2B-4AD0-82B3-B6DE3A6C7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C2B21-B641-464C-9C46-176368C3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F2171-1654-4885-83E8-084B36AA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6161A-C7FF-4412-BE85-1E83B1AB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4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631C3-1B2E-4184-86C8-C6BB244B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D958-BE01-4A3C-BFEE-D019958D2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8080C-AD63-4716-9748-1914992C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6D66F-B987-4EF5-AA86-38B4040F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094D8-95E8-4FC3-A02E-B6ADB10B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2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85288-E4E5-4E6D-A997-5D370A42C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1468B-B40E-428E-ACF4-8E93F5047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E444F-57BD-424D-967F-CEF4CD86F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4D83C-6A82-42EC-918C-AAF8087C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E4893-19C6-4E75-AF3B-93D73BD6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7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33220-99D9-4097-BB47-3FE1DE77C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31C36-142F-46CA-BD2D-B4BDD36F8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76F90-923E-4148-812C-E080E4CA2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3DCD4-09FA-42C4-BD46-1A0AC8320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75A6E-11A5-4512-A082-FF90C1B14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DFB47-A1B3-45E5-83BD-35763D5A9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6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EC266-7B1C-46FD-B6B8-6EE6C3FFC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AE154-E4F4-45A8-800D-4FED69FD8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A0338-C343-49F2-A3E5-E5FD4411C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95B170-C70F-40FA-805E-97C79684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9F15C1-E235-44D1-9AFB-14C7003FB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A867DD-A084-4D1D-9AA2-D2D030D91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4F5C2-3D33-4A64-89C7-C63ECBD2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C5CFCD-CC95-45FB-A825-BC3840A0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3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F28D-7E43-4F2C-BD1F-CFB7EB93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43D98-4796-427E-8029-3AB868D50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0FEDD-9102-4A01-AB6C-983A2224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3BC61D-62B1-4E32-A6AE-A07B2B10D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0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7B4BC5-2A8B-4299-BCCF-321ED01F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AFB7F-EF00-403F-8283-564CB089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C7895-5C73-46A6-8F7A-72F268AC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5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5470C-DE04-4276-A2DA-66340C12A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9086D-76DC-4F97-91C8-C4D79E067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BE4A5-1FA2-480F-A2E3-894BB6C27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E52B7-3685-4AC7-8CDC-E3B538DE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8F4FF-8715-4FB5-BEC6-4CF6C0C8C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2A524-317B-44DF-9533-C7829026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0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0058E-6478-4447-96B7-1664E026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5AD588-2664-4AA9-92A2-975985648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085E1-631D-4046-9577-4E365EF64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23D43-4C79-4AB7-9088-6B3A720D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B122C-0745-440F-8E07-66589D6ED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D392C-43C6-440A-8779-770A49902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8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DE7FF-ECB0-433A-9123-CDEA714D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90E28-AB17-41E8-84C8-B44CD3094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F4AA1-A200-43E5-9BE0-0CAC5B9B75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BF73-BEBA-44D5-8FA8-168CE0375793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9EFE7-988F-4774-B9EC-988D56A56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C406D-B6E2-4954-8C86-5314B1B25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2.emf"/><Relationship Id="rId7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9822" y="649480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49" y="727145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2715386" y="2839336"/>
            <a:ext cx="89262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Projekt</a:t>
            </a:r>
            <a:r>
              <a:rPr lang="en-US" dirty="0"/>
              <a:t>: </a:t>
            </a:r>
            <a:r>
              <a:rPr lang="en-US" b="1" dirty="0" err="1"/>
              <a:t>Izbo</a:t>
            </a:r>
            <a:r>
              <a:rPr lang="sl-SI" b="1" dirty="0"/>
              <a:t>r Ž</a:t>
            </a:r>
            <a:r>
              <a:rPr lang="en-US" b="1" dirty="0" err="1"/>
              <a:t>upanovega</a:t>
            </a:r>
            <a:r>
              <a:rPr lang="en-US" b="1" dirty="0"/>
              <a:t> vina M</a:t>
            </a:r>
            <a:r>
              <a:rPr lang="sl-SI" b="1" dirty="0" err="1"/>
              <a:t>estne</a:t>
            </a:r>
            <a:r>
              <a:rPr lang="sl-SI" b="1" dirty="0"/>
              <a:t> občine Nova Gorica</a:t>
            </a:r>
            <a:r>
              <a:rPr lang="en-US" b="1" dirty="0"/>
              <a:t> za 202</a:t>
            </a:r>
            <a:r>
              <a:rPr lang="sl-SI" b="1" dirty="0"/>
              <a:t>4</a:t>
            </a:r>
          </a:p>
          <a:p>
            <a:endParaRPr lang="en-US" b="1" dirty="0"/>
          </a:p>
          <a:p>
            <a:endParaRPr lang="sl-SI" dirty="0"/>
          </a:p>
          <a:p>
            <a:r>
              <a:rPr lang="en-US" dirty="0" err="1"/>
              <a:t>Izvajalec</a:t>
            </a:r>
            <a:r>
              <a:rPr lang="en-US" dirty="0"/>
              <a:t>:</a:t>
            </a:r>
            <a:r>
              <a:rPr lang="sl-SI" dirty="0"/>
              <a:t>	</a:t>
            </a:r>
            <a:r>
              <a:rPr lang="en-US" b="1" dirty="0"/>
              <a:t>Zavod </a:t>
            </a:r>
            <a:r>
              <a:rPr lang="en-US" b="1" dirty="0" err="1"/>
              <a:t>Konzorcij</a:t>
            </a:r>
            <a:r>
              <a:rPr lang="en-US" b="1" dirty="0"/>
              <a:t> </a:t>
            </a:r>
            <a:r>
              <a:rPr lang="en-US" b="1" dirty="0" err="1"/>
              <a:t>vinarjev</a:t>
            </a:r>
            <a:r>
              <a:rPr lang="en-US" b="1" dirty="0"/>
              <a:t> </a:t>
            </a:r>
            <a:r>
              <a:rPr lang="sl-SI" b="1" dirty="0"/>
              <a:t>V</a:t>
            </a:r>
            <a:r>
              <a:rPr lang="en-US" b="1" dirty="0" err="1"/>
              <a:t>ipavske</a:t>
            </a:r>
            <a:r>
              <a:rPr lang="en-US" b="1" dirty="0"/>
              <a:t> doline</a:t>
            </a:r>
            <a:endParaRPr lang="sl-SI" b="1" dirty="0"/>
          </a:p>
          <a:p>
            <a:endParaRPr lang="sl-SI" b="1" dirty="0"/>
          </a:p>
          <a:p>
            <a:endParaRPr lang="sl-SI" b="1" dirty="0"/>
          </a:p>
          <a:p>
            <a:endParaRPr lang="en-US" b="1" dirty="0"/>
          </a:p>
          <a:p>
            <a:r>
              <a:rPr lang="en-US" dirty="0" err="1"/>
              <a:t>Kraj</a:t>
            </a:r>
            <a:r>
              <a:rPr lang="en-US" dirty="0"/>
              <a:t> in datum</a:t>
            </a:r>
            <a:r>
              <a:rPr lang="sl-SI" dirty="0"/>
              <a:t>:</a:t>
            </a:r>
            <a:r>
              <a:rPr lang="en-US" dirty="0"/>
              <a:t> </a:t>
            </a:r>
            <a:r>
              <a:rPr lang="sl-SI" b="1" dirty="0"/>
              <a:t>Preserje</a:t>
            </a:r>
            <a:r>
              <a:rPr lang="en-US" b="1" dirty="0"/>
              <a:t>, </a:t>
            </a:r>
            <a:r>
              <a:rPr lang="sl-SI" b="1" dirty="0"/>
              <a:t>13</a:t>
            </a:r>
            <a:r>
              <a:rPr lang="en-US" b="1" dirty="0"/>
              <a:t>.</a:t>
            </a:r>
            <a:r>
              <a:rPr lang="sl-SI" b="1" dirty="0"/>
              <a:t> 3</a:t>
            </a:r>
            <a:r>
              <a:rPr lang="en-US" b="1" dirty="0"/>
              <a:t>.</a:t>
            </a:r>
            <a:r>
              <a:rPr lang="sl-SI" b="1" dirty="0"/>
              <a:t> </a:t>
            </a:r>
            <a:r>
              <a:rPr lang="en-US" b="1" dirty="0"/>
              <a:t>202</a:t>
            </a:r>
            <a:r>
              <a:rPr lang="sl-SI" b="1" dirty="0"/>
              <a:t>4</a:t>
            </a:r>
          </a:p>
          <a:p>
            <a:endParaRPr lang="en-US" b="1" dirty="0"/>
          </a:p>
          <a:p>
            <a:pPr lvl="1"/>
            <a:endParaRPr lang="sl-SI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9981F1-63F6-42C2-B097-81708ECE0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20" y="2567540"/>
            <a:ext cx="23406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EE97F548-319D-31E6-17D1-771CF0300F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10114" y="649480"/>
            <a:ext cx="1500858" cy="150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3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612" y="681871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49" y="727145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1632854" y="2936872"/>
            <a:ext cx="89262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/>
              <a:t>Število sodelujočih vinarjev</a:t>
            </a:r>
            <a:r>
              <a:rPr lang="en-US" b="1" dirty="0"/>
              <a:t>:</a:t>
            </a:r>
            <a:r>
              <a:rPr lang="sl-SI" b="1" dirty="0"/>
              <a:t> 13</a:t>
            </a:r>
          </a:p>
          <a:p>
            <a:pPr algn="ctr"/>
            <a:endParaRPr lang="sl-SI" b="1" dirty="0"/>
          </a:p>
          <a:p>
            <a:pPr algn="ctr"/>
            <a:r>
              <a:rPr lang="sl-SI" b="1" dirty="0"/>
              <a:t>SKUPNO ŠTEVILO VIN: 36 </a:t>
            </a:r>
          </a:p>
          <a:p>
            <a:pPr algn="ctr"/>
            <a:endParaRPr lang="en-US" b="1" dirty="0"/>
          </a:p>
          <a:p>
            <a:pPr algn="ctr"/>
            <a:r>
              <a:rPr lang="sl-SI" b="1" dirty="0"/>
              <a:t>Število penin</a:t>
            </a:r>
            <a:r>
              <a:rPr lang="en-US" b="1" dirty="0"/>
              <a:t>:</a:t>
            </a:r>
            <a:r>
              <a:rPr lang="sl-SI" b="1" dirty="0"/>
              <a:t>  7</a:t>
            </a:r>
          </a:p>
          <a:p>
            <a:pPr algn="ctr"/>
            <a:endParaRPr lang="en-US" b="1" dirty="0"/>
          </a:p>
          <a:p>
            <a:pPr algn="ctr"/>
            <a:r>
              <a:rPr lang="sl-SI" b="1" dirty="0"/>
              <a:t>Število belih vin </a:t>
            </a:r>
            <a:r>
              <a:rPr lang="en-US" b="1" dirty="0"/>
              <a:t>:</a:t>
            </a:r>
            <a:r>
              <a:rPr lang="sl-SI" b="1" dirty="0"/>
              <a:t>16</a:t>
            </a:r>
          </a:p>
          <a:p>
            <a:pPr algn="ctr"/>
            <a:endParaRPr lang="sl-SI" b="1" dirty="0"/>
          </a:p>
          <a:p>
            <a:pPr algn="ctr"/>
            <a:r>
              <a:rPr lang="sl-SI" b="1" dirty="0"/>
              <a:t>Število rdečih vin </a:t>
            </a:r>
            <a:r>
              <a:rPr lang="en-US" b="1" dirty="0"/>
              <a:t>:</a:t>
            </a:r>
            <a:r>
              <a:rPr lang="sl-SI" b="1" dirty="0"/>
              <a:t>13</a:t>
            </a:r>
          </a:p>
          <a:p>
            <a:endParaRPr lang="sl-SI" b="1" dirty="0"/>
          </a:p>
          <a:p>
            <a:endParaRPr lang="en-US" b="1" dirty="0"/>
          </a:p>
          <a:p>
            <a:pPr lvl="1"/>
            <a:endParaRPr lang="sl-SI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9981F1-63F6-42C2-B097-81708ECE0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20" y="2567540"/>
            <a:ext cx="23406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88456732-6939-4ED8-5A6A-0FC0DEB66A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9215" y="681871"/>
            <a:ext cx="1499746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3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1802" y="148357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553" y="226927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2369357" y="1196335"/>
            <a:ext cx="8926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b="1" dirty="0"/>
              <a:t>Strokovna ocenjevalna k</a:t>
            </a:r>
            <a:r>
              <a:rPr lang="en-US" b="1" dirty="0" err="1"/>
              <a:t>omisija</a:t>
            </a:r>
            <a:r>
              <a:rPr lang="sl-SI" b="1" dirty="0"/>
              <a:t> prvi krog</a:t>
            </a:r>
            <a:r>
              <a:rPr lang="en-US" b="1" dirty="0"/>
              <a:t>:</a:t>
            </a:r>
            <a:endParaRPr lang="sl-SI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sl-SI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C0CD82-B4AA-439A-9F77-4A2942C21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7256"/>
              </p:ext>
            </p:extLst>
          </p:nvPr>
        </p:nvGraphicFramePr>
        <p:xfrm>
          <a:off x="2369357" y="1969280"/>
          <a:ext cx="8323390" cy="4245681"/>
        </p:xfrm>
        <a:graphic>
          <a:graphicData uri="http://schemas.openxmlformats.org/drawingml/2006/table">
            <a:tbl>
              <a:tblPr/>
              <a:tblGrid>
                <a:gridCol w="2329449">
                  <a:extLst>
                    <a:ext uri="{9D8B030D-6E8A-4147-A177-3AD203B41FA5}">
                      <a16:colId xmlns:a16="http://schemas.microsoft.com/office/drawing/2014/main" val="3030174685"/>
                    </a:ext>
                  </a:extLst>
                </a:gridCol>
                <a:gridCol w="2936354">
                  <a:extLst>
                    <a:ext uri="{9D8B030D-6E8A-4147-A177-3AD203B41FA5}">
                      <a16:colId xmlns:a16="http://schemas.microsoft.com/office/drawing/2014/main" val="1788010297"/>
                    </a:ext>
                  </a:extLst>
                </a:gridCol>
                <a:gridCol w="3057587">
                  <a:extLst>
                    <a:ext uri="{9D8B030D-6E8A-4147-A177-3AD203B41FA5}">
                      <a16:colId xmlns:a16="http://schemas.microsoft.com/office/drawing/2014/main" val="659710042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r>
                        <a:rPr lang="sl-SI" sz="1100" b="1" dirty="0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  <a:p>
                      <a:r>
                        <a:rPr lang="en-US" sz="1100" b="1" dirty="0">
                          <a:effectLst/>
                          <a:latin typeface="Roboto"/>
                        </a:rPr>
                        <a:t> 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Roboto"/>
                        </a:rPr>
                        <a:t>Vloga</a:t>
                      </a:r>
                      <a:endParaRPr lang="en-US" sz="110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effectLst/>
                          <a:latin typeface="Roboto"/>
                        </a:rPr>
                        <a:t>In</a:t>
                      </a:r>
                      <a:r>
                        <a:rPr lang="sl-SI" sz="1100" b="1" dirty="0">
                          <a:effectLst/>
                          <a:latin typeface="Roboto"/>
                        </a:rPr>
                        <a:t>s</a:t>
                      </a:r>
                      <a:r>
                        <a:rPr lang="en-US" sz="1100" b="1" dirty="0" err="1">
                          <a:effectLst/>
                          <a:latin typeface="Roboto"/>
                        </a:rPr>
                        <a:t>titucija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456508"/>
                  </a:ext>
                </a:extLst>
              </a:tr>
              <a:tr h="836796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Dr. Dean Bavčar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Predsednik komisije,</a:t>
                      </a:r>
                    </a:p>
                    <a:p>
                      <a:r>
                        <a:rPr lang="en-US" sz="1100">
                          <a:effectLst/>
                          <a:latin typeface="Roboto"/>
                        </a:rPr>
                        <a:t>strokovnjak vinarstva – predstavnik pooblaščene inštitucije, uradni degustator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Kmetijski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i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nštitut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Slovenije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(KIS)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727012"/>
                  </a:ext>
                </a:extLst>
              </a:tr>
              <a:tr h="809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Roboto"/>
                        </a:rPr>
                        <a:t>dr.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Klemen Lisjak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strokovnjak vinarstva – predstavnik pooblaščene inštitucije, uradni degustator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Kmetijski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i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nštitut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Slovenije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(KIS)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842509"/>
                  </a:ext>
                </a:extLst>
              </a:tr>
              <a:tr h="470001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Roboto"/>
                        </a:rPr>
                        <a:t>dr. Mitja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Martelanc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strokovnjak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za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vinarstvo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Univerza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v Novi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Gorici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– center za</a:t>
                      </a:r>
                    </a:p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raziskave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vina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.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694741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dr. Andreja 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Vanzo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,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strokovnjak vinarstva – predstavnik pooblaščene inštitucije, uradni degustator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Kmetijski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i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nštitut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Slovenije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(KIS)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11733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Michael Thomas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zunanji strokovnjak, enolog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effectLst/>
                          <a:latin typeface="Roboto"/>
                        </a:rPr>
                        <a:t>vinska klet Schloss Wackerbarth,</a:t>
                      </a:r>
                    </a:p>
                    <a:p>
                      <a:r>
                        <a:rPr lang="sv-SE" sz="1100" dirty="0">
                          <a:effectLst/>
                          <a:latin typeface="Roboto"/>
                        </a:rPr>
                        <a:t>predstavnik mesta Chemnitz (EPK 2025)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014296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Roboto"/>
                        </a:rPr>
                        <a:t>Jürgen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Aumüller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100" dirty="0">
                          <a:effectLst/>
                          <a:latin typeface="Roboto"/>
                        </a:rPr>
                        <a:t>zunanji strokovnjak, enolog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  <a:p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effectLst/>
                          <a:latin typeface="Roboto"/>
                        </a:rPr>
                        <a:t>vinska klet Schloss Wackerbarth,</a:t>
                      </a:r>
                    </a:p>
                    <a:p>
                      <a:r>
                        <a:rPr lang="sv-SE" sz="1100" dirty="0">
                          <a:effectLst/>
                          <a:latin typeface="Roboto"/>
                        </a:rPr>
                        <a:t>predstavnik mesta Chemnitz (EPK 2025)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446124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Tadej Kavčič</a:t>
                      </a:r>
                    </a:p>
                    <a:p>
                      <a:r>
                        <a:rPr lang="en-US" sz="1100">
                          <a:effectLst/>
                          <a:latin typeface="Roboto"/>
                        </a:rPr>
                        <a:t> 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Vinar (predstavnik pridelovalcev)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Pridelovalec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14273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Matej Žabar</a:t>
                      </a:r>
                    </a:p>
                    <a:p>
                      <a:r>
                        <a:rPr lang="en-US" sz="1100">
                          <a:effectLst/>
                          <a:latin typeface="Roboto"/>
                        </a:rPr>
                        <a:t> 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Vinar (predstavnik pridelovalcev)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Pridelovalec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47824"/>
                  </a:ext>
                </a:extLst>
              </a:tr>
            </a:tbl>
          </a:graphicData>
        </a:graphic>
      </p:graphicFrame>
      <p:pic>
        <p:nvPicPr>
          <p:cNvPr id="4" name="Grafika 3">
            <a:extLst>
              <a:ext uri="{FF2B5EF4-FFF2-40B4-BE49-F238E27FC236}">
                <a16:creationId xmlns:a16="http://schemas.microsoft.com/office/drawing/2014/main" id="{7ABB2E5E-FC00-A72B-1F0E-65E774DDBA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64518" y="167912"/>
            <a:ext cx="1366534" cy="13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4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1027" y="285982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192" y="313859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172358" y="1202441"/>
            <a:ext cx="8926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b="1" dirty="0"/>
              <a:t>Strokovna ocenjevalna k</a:t>
            </a:r>
            <a:r>
              <a:rPr lang="en-US" b="1" dirty="0" err="1"/>
              <a:t>omisija</a:t>
            </a:r>
            <a:r>
              <a:rPr lang="sl-SI" b="1" dirty="0"/>
              <a:t> finalni izbor</a:t>
            </a:r>
            <a:r>
              <a:rPr lang="en-US" b="1" dirty="0"/>
              <a:t>:</a:t>
            </a:r>
            <a:endParaRPr lang="sl-SI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sl-SI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C0CD82-B4AA-439A-9F77-4A2942C21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446702"/>
              </p:ext>
            </p:extLst>
          </p:nvPr>
        </p:nvGraphicFramePr>
        <p:xfrm>
          <a:off x="2102856" y="1825776"/>
          <a:ext cx="8399428" cy="4960183"/>
        </p:xfrm>
        <a:graphic>
          <a:graphicData uri="http://schemas.openxmlformats.org/drawingml/2006/table">
            <a:tbl>
              <a:tblPr/>
              <a:tblGrid>
                <a:gridCol w="1441202">
                  <a:extLst>
                    <a:ext uri="{9D8B030D-6E8A-4147-A177-3AD203B41FA5}">
                      <a16:colId xmlns:a16="http://schemas.microsoft.com/office/drawing/2014/main" val="3030174685"/>
                    </a:ext>
                  </a:extLst>
                </a:gridCol>
                <a:gridCol w="3408745">
                  <a:extLst>
                    <a:ext uri="{9D8B030D-6E8A-4147-A177-3AD203B41FA5}">
                      <a16:colId xmlns:a16="http://schemas.microsoft.com/office/drawing/2014/main" val="1788010297"/>
                    </a:ext>
                  </a:extLst>
                </a:gridCol>
                <a:gridCol w="3549481">
                  <a:extLst>
                    <a:ext uri="{9D8B030D-6E8A-4147-A177-3AD203B41FA5}">
                      <a16:colId xmlns:a16="http://schemas.microsoft.com/office/drawing/2014/main" val="659710042"/>
                    </a:ext>
                  </a:extLst>
                </a:gridCol>
              </a:tblGrid>
              <a:tr h="309861">
                <a:tc>
                  <a:txBody>
                    <a:bodyPr/>
                    <a:lstStyle/>
                    <a:p>
                      <a:r>
                        <a:rPr lang="sl-SI" sz="1100" b="1" dirty="0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  <a:p>
                      <a:r>
                        <a:rPr lang="en-US" sz="1100" b="1" dirty="0">
                          <a:effectLst/>
                          <a:latin typeface="Roboto"/>
                        </a:rPr>
                        <a:t> 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Roboto"/>
                        </a:rPr>
                        <a:t>Vloga</a:t>
                      </a:r>
                      <a:endParaRPr lang="en-US" sz="110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effectLst/>
                          <a:latin typeface="Roboto"/>
                        </a:rPr>
                        <a:t>In</a:t>
                      </a:r>
                      <a:r>
                        <a:rPr lang="sl-SI" sz="1100" b="1" dirty="0">
                          <a:effectLst/>
                          <a:latin typeface="Roboto"/>
                        </a:rPr>
                        <a:t>s</a:t>
                      </a:r>
                      <a:r>
                        <a:rPr lang="en-US" sz="1100" b="1" dirty="0" err="1">
                          <a:effectLst/>
                          <a:latin typeface="Roboto"/>
                        </a:rPr>
                        <a:t>titucija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456508"/>
                  </a:ext>
                </a:extLst>
              </a:tr>
              <a:tr h="328206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Samo 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Turel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Župan MONG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Mestna občina Nova Gorica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26509"/>
                  </a:ext>
                </a:extLst>
              </a:tr>
              <a:tr h="404272">
                <a:tc>
                  <a:txBody>
                    <a:bodyPr/>
                    <a:lstStyle/>
                    <a:p>
                      <a:r>
                        <a:rPr lang="sl-SI" sz="1100" dirty="0" err="1">
                          <a:effectLst/>
                          <a:latin typeface="Roboto"/>
                        </a:rPr>
                        <a:t>Antron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Harej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Podžupan MONG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Mestna občina Nova Gorica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85831"/>
                  </a:ext>
                </a:extLst>
              </a:tr>
              <a:tr h="238367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Črtomir Špacapan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direktor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Turistična zveza Nova Gorica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24492"/>
                  </a:ext>
                </a:extLst>
              </a:tr>
              <a:tr h="238367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Marko 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Trebušon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Podžupan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Mestna občina Nova Gorica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014936"/>
                  </a:ext>
                </a:extLst>
              </a:tr>
              <a:tr h="247535">
                <a:tc>
                  <a:txBody>
                    <a:bodyPr/>
                    <a:lstStyle/>
                    <a:p>
                      <a:r>
                        <a:rPr lang="sl-SI" sz="1100" dirty="0" err="1">
                          <a:effectLst/>
                          <a:latin typeface="Roboto"/>
                        </a:rPr>
                        <a:t>Rodolfo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ZIberna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Župan  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 err="1">
                          <a:effectLst/>
                          <a:latin typeface="Roboto"/>
                        </a:rPr>
                        <a:t>Gorizia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, Italija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377250"/>
                  </a:ext>
                </a:extLst>
              </a:tr>
              <a:tr h="247535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Andreja Repič 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Argež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Vodja marketinga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GO EPK 2025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351098"/>
                  </a:ext>
                </a:extLst>
              </a:tr>
              <a:tr h="49507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Roboto"/>
                        </a:rPr>
                        <a:t>dr.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Dejan Bavčar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Predsednik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komisije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,</a:t>
                      </a:r>
                    </a:p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strokovnjak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vinarstva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–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predstavnik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pooblaščene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inštitucije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uradni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Kmetijski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i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nštitut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Slovenije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(KIS)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727012"/>
                  </a:ext>
                </a:extLst>
              </a:tr>
              <a:tr h="366717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Roboto"/>
                        </a:rPr>
                        <a:t>dr.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Klemen Lisjak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strokovnjak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vinarstva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–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predstavnik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pooblaščene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inštitucije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uradni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Kmetijski Inštitut Slovenije (KIS)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842509"/>
                  </a:ext>
                </a:extLst>
              </a:tr>
              <a:tr h="348381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Roboto"/>
                        </a:rPr>
                        <a:t>dr. Mitja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Martelanc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strokovnjak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za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vinarstvo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Univerza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v Novi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Gorici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– center za</a:t>
                      </a:r>
                    </a:p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raziskave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vina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.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7715"/>
                  </a:ext>
                </a:extLst>
              </a:tr>
              <a:tr h="348381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dr. Andreja 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Vanzo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,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strokovnjak vinarstva – predstavnik pooblaščene inštitucije, uradni degustator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Kmetijski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i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nštitut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Slovenije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(KIS)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117337"/>
                  </a:ext>
                </a:extLst>
              </a:tr>
              <a:tr h="348382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Michael Thomas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zunanji strokovnjak, enolog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effectLst/>
                          <a:latin typeface="Roboto"/>
                        </a:rPr>
                        <a:t>vinska klet Schloss Wackerbarth,</a:t>
                      </a:r>
                    </a:p>
                    <a:p>
                      <a:r>
                        <a:rPr lang="sv-SE" sz="1100" dirty="0">
                          <a:effectLst/>
                          <a:latin typeface="Roboto"/>
                        </a:rPr>
                        <a:t>predstavnik mesta Chemnitz (EPK 2025)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67786"/>
                  </a:ext>
                </a:extLst>
              </a:tr>
              <a:tr h="320548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Roboto"/>
                        </a:rPr>
                        <a:t>Jürgen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Aumüller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100" dirty="0">
                          <a:effectLst/>
                          <a:latin typeface="Roboto"/>
                        </a:rPr>
                        <a:t>zunanji strokovnjak, enolog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effectLst/>
                          <a:latin typeface="Roboto"/>
                        </a:rPr>
                        <a:t>vinska klet Schloss Wackerbarth,</a:t>
                      </a:r>
                    </a:p>
                    <a:p>
                      <a:r>
                        <a:rPr lang="sv-SE" sz="1100" dirty="0">
                          <a:effectLst/>
                          <a:latin typeface="Roboto"/>
                        </a:rPr>
                        <a:t>predstavnik mesta Chemnitz (EPK 2025)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014296"/>
                  </a:ext>
                </a:extLst>
              </a:tr>
              <a:tr h="320548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Tadej Kavčič</a:t>
                      </a:r>
                    </a:p>
                    <a:p>
                      <a:r>
                        <a:rPr lang="en-US" sz="1100">
                          <a:effectLst/>
                          <a:latin typeface="Roboto"/>
                        </a:rPr>
                        <a:t> 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Vinar (predstavnik pridelovalcev)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Pridelovalec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142735"/>
                  </a:ext>
                </a:extLst>
              </a:tr>
              <a:tr h="320548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Matej Žabar</a:t>
                      </a:r>
                    </a:p>
                    <a:p>
                      <a:r>
                        <a:rPr lang="en-US" sz="1100">
                          <a:effectLst/>
                          <a:latin typeface="Roboto"/>
                        </a:rPr>
                        <a:t> 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Vinar (predstavnik pridelovalcev)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Pridelovalec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47824"/>
                  </a:ext>
                </a:extLst>
              </a:tr>
            </a:tbl>
          </a:graphicData>
        </a:graphic>
      </p:graphicFrame>
      <p:pic>
        <p:nvPicPr>
          <p:cNvPr id="4" name="Grafika 3">
            <a:extLst>
              <a:ext uri="{FF2B5EF4-FFF2-40B4-BE49-F238E27FC236}">
                <a16:creationId xmlns:a16="http://schemas.microsoft.com/office/drawing/2014/main" id="{7EF5BE69-8B51-4751-DBDC-0E7E3F6B0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3241" y="285982"/>
            <a:ext cx="1378123" cy="137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9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8B5326-3AA3-4D0E-8572-0DFE77A0FCC6}"/>
              </a:ext>
            </a:extLst>
          </p:cNvPr>
          <p:cNvSpPr txBox="1"/>
          <p:nvPr/>
        </p:nvSpPr>
        <p:spPr>
          <a:xfrm>
            <a:off x="1520945" y="1633856"/>
            <a:ext cx="9429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sl-SI" dirty="0"/>
              <a:t>REZULTATI</a:t>
            </a:r>
            <a:r>
              <a:rPr lang="it-IT" dirty="0"/>
              <a:t> JAVN</a:t>
            </a:r>
            <a:r>
              <a:rPr lang="sl-SI" dirty="0"/>
              <a:t>EGA </a:t>
            </a:r>
            <a:r>
              <a:rPr lang="it-IT" dirty="0"/>
              <a:t>NATEČAJ</a:t>
            </a:r>
            <a:r>
              <a:rPr lang="sl-SI" dirty="0"/>
              <a:t>A</a:t>
            </a:r>
            <a:r>
              <a:rPr lang="it-IT" dirty="0"/>
              <a:t> ZA IZBOR ŽUPANOVEGA VINA MESTNE OBČINE NOVA GORICA 202</a:t>
            </a:r>
            <a:r>
              <a:rPr lang="sl-SI" dirty="0"/>
              <a:t>4</a:t>
            </a:r>
            <a:r>
              <a:rPr lang="it-IT" dirty="0"/>
              <a:t> 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7623" y="606862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49" y="727145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1772302" y="2177157"/>
            <a:ext cx="8926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sl-SI" b="1" i="1" u="sng" dirty="0"/>
          </a:p>
          <a:p>
            <a:r>
              <a:rPr lang="sl-SI" b="1" i="1" dirty="0"/>
              <a:t>1. </a:t>
            </a:r>
            <a:r>
              <a:rPr lang="en-US" b="1" i="1" u="sng" dirty="0"/>
              <a:t>ŽUPANOV</a:t>
            </a:r>
            <a:r>
              <a:rPr lang="sl-SI" b="1" i="1" u="sng" dirty="0"/>
              <a:t>A</a:t>
            </a:r>
            <a:r>
              <a:rPr lang="en-US" b="1" i="1" u="sng" dirty="0"/>
              <a:t> </a:t>
            </a:r>
            <a:r>
              <a:rPr lang="sl-SI" b="1" i="1" u="sng" dirty="0"/>
              <a:t>PENINA </a:t>
            </a:r>
            <a:r>
              <a:rPr lang="en-US" b="1" i="1" u="sng" dirty="0"/>
              <a:t>MESTNE OBČINE NOVA GORICA ZA LETO 202</a:t>
            </a:r>
            <a:r>
              <a:rPr lang="sl-SI" b="1" i="1" u="sng" dirty="0"/>
              <a:t>4</a:t>
            </a:r>
            <a:r>
              <a:rPr lang="en-US" b="1" i="1" u="sng" dirty="0"/>
              <a:t>:</a:t>
            </a:r>
          </a:p>
          <a:p>
            <a:pPr algn="ctr"/>
            <a:endParaRPr lang="sl-SI" b="1" dirty="0"/>
          </a:p>
          <a:p>
            <a:pPr algn="ctr"/>
            <a:r>
              <a:rPr lang="sl-SI" b="1" dirty="0"/>
              <a:t>PENINA CARMI </a:t>
            </a:r>
            <a:r>
              <a:rPr lang="en-US" b="1" dirty="0"/>
              <a:t>20</a:t>
            </a:r>
            <a:r>
              <a:rPr lang="sl-SI" b="1" dirty="0"/>
              <a:t>22 – VINA COLJA</a:t>
            </a:r>
          </a:p>
          <a:p>
            <a:pPr algn="ctr"/>
            <a:r>
              <a:rPr lang="sl-SI" cap="all" dirty="0"/>
              <a:t>Steske 11, 5295 </a:t>
            </a:r>
            <a:r>
              <a:rPr lang="sl-SI" dirty="0"/>
              <a:t>Branik</a:t>
            </a:r>
            <a:endParaRPr lang="sl-SI" b="1" i="1" u="sng" dirty="0"/>
          </a:p>
          <a:p>
            <a:pPr marL="342900" indent="-342900">
              <a:buAutoNum type="arabicPeriod"/>
            </a:pPr>
            <a:endParaRPr lang="sl-SI" b="1" i="1" u="sng" dirty="0"/>
          </a:p>
          <a:p>
            <a:r>
              <a:rPr lang="sl-SI" b="1" i="1" dirty="0"/>
              <a:t>2. </a:t>
            </a:r>
            <a:r>
              <a:rPr lang="en-US" b="1" i="1" u="sng" dirty="0"/>
              <a:t>ŽUPANOVO BELO VINO MESTNE OBČINE NOVA GORICA ZA LETO 202</a:t>
            </a:r>
            <a:r>
              <a:rPr lang="sl-SI" b="1" i="1" u="sng" dirty="0"/>
              <a:t>4:</a:t>
            </a:r>
          </a:p>
          <a:p>
            <a:pPr algn="ctr"/>
            <a:endParaRPr lang="sl-SI" b="1" dirty="0"/>
          </a:p>
          <a:p>
            <a:pPr algn="ctr"/>
            <a:r>
              <a:rPr lang="sl-SI" b="1" dirty="0"/>
              <a:t>MALVAZIJA </a:t>
            </a:r>
            <a:r>
              <a:rPr lang="en-US" b="1" dirty="0"/>
              <a:t>20</a:t>
            </a:r>
            <a:r>
              <a:rPr lang="sl-SI" b="1" dirty="0"/>
              <a:t>23 </a:t>
            </a:r>
            <a:r>
              <a:rPr lang="en-US" b="1" dirty="0"/>
              <a:t>– </a:t>
            </a:r>
            <a:r>
              <a:rPr lang="sl-SI" b="1" dirty="0"/>
              <a:t>ČEBRON </a:t>
            </a:r>
            <a:r>
              <a:rPr lang="sl-SI" b="1" dirty="0" err="1"/>
              <a:t>family</a:t>
            </a:r>
            <a:r>
              <a:rPr lang="sl-SI" b="1" dirty="0"/>
              <a:t> </a:t>
            </a:r>
            <a:r>
              <a:rPr lang="sl-SI" b="1" dirty="0" err="1"/>
              <a:t>estate</a:t>
            </a:r>
            <a:endParaRPr lang="en-US" dirty="0"/>
          </a:p>
          <a:p>
            <a:pPr algn="ctr"/>
            <a:r>
              <a:rPr lang="en-US" dirty="0" err="1"/>
              <a:t>Preserje</a:t>
            </a:r>
            <a:r>
              <a:rPr lang="en-US" dirty="0"/>
              <a:t> 61A</a:t>
            </a:r>
            <a:r>
              <a:rPr lang="sl-SI" dirty="0"/>
              <a:t>, </a:t>
            </a:r>
            <a:r>
              <a:rPr lang="sl-SI" cap="all" dirty="0"/>
              <a:t>5295 </a:t>
            </a:r>
            <a:r>
              <a:rPr lang="sl-SI" dirty="0"/>
              <a:t>Branik</a:t>
            </a:r>
            <a:endParaRPr lang="sl-SI" b="1" i="1" u="sng" dirty="0"/>
          </a:p>
          <a:p>
            <a:pPr marL="342900" indent="-342900">
              <a:buAutoNum type="arabicPeriod"/>
            </a:pPr>
            <a:endParaRPr lang="sl-SI" b="1" i="1" u="sng" dirty="0"/>
          </a:p>
          <a:p>
            <a:r>
              <a:rPr lang="sl-SI" b="1" i="1" dirty="0"/>
              <a:t>3. </a:t>
            </a:r>
            <a:r>
              <a:rPr lang="sl-SI" b="1" i="1" u="sng" dirty="0"/>
              <a:t>ŽUPANOV IZBOR AVTOHTONE SORTE  </a:t>
            </a:r>
            <a:r>
              <a:rPr lang="en-US" b="1" i="1" u="sng" dirty="0"/>
              <a:t>MESTNE OBČINE NOVA GORICA ZA LETO 202</a:t>
            </a:r>
            <a:r>
              <a:rPr lang="sl-SI" b="1" i="1" u="sng" dirty="0"/>
              <a:t>4:</a:t>
            </a:r>
          </a:p>
          <a:p>
            <a:r>
              <a:rPr lang="sl-SI" b="1" dirty="0"/>
              <a:t>			</a:t>
            </a:r>
          </a:p>
          <a:p>
            <a:r>
              <a:rPr lang="sl-SI" b="1" dirty="0"/>
              <a:t>			JANTARNA REBULA Berce </a:t>
            </a:r>
            <a:r>
              <a:rPr lang="en-US" b="1" dirty="0"/>
              <a:t>20</a:t>
            </a:r>
            <a:r>
              <a:rPr lang="sl-SI" b="1" dirty="0"/>
              <a:t>20 </a:t>
            </a:r>
            <a:r>
              <a:rPr lang="en-US" b="1" dirty="0"/>
              <a:t>– </a:t>
            </a:r>
            <a:r>
              <a:rPr lang="sl-SI" b="1" dirty="0"/>
              <a:t>POSESTVO  BERCE</a:t>
            </a:r>
            <a:endParaRPr lang="en-US" dirty="0"/>
          </a:p>
          <a:p>
            <a:pPr algn="ctr"/>
            <a:r>
              <a:rPr lang="en-US" b="1" cap="all" dirty="0"/>
              <a:t> </a:t>
            </a:r>
            <a:r>
              <a:rPr lang="sl-SI" dirty="0"/>
              <a:t>Draga 20a , 5294 Dornberk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94529D02-ED92-B343-62D0-9E676B882F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89014" y="512531"/>
            <a:ext cx="1366535" cy="136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7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8B5326-3AA3-4D0E-8572-0DFE77A0FCC6}"/>
              </a:ext>
            </a:extLst>
          </p:cNvPr>
          <p:cNvSpPr txBox="1"/>
          <p:nvPr/>
        </p:nvSpPr>
        <p:spPr>
          <a:xfrm>
            <a:off x="1647843" y="1903246"/>
            <a:ext cx="9429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sl-SI" dirty="0"/>
              <a:t>REZULTATI</a:t>
            </a:r>
            <a:r>
              <a:rPr lang="it-IT" dirty="0"/>
              <a:t> JAVN</a:t>
            </a:r>
            <a:r>
              <a:rPr lang="sl-SI" dirty="0"/>
              <a:t>EGA </a:t>
            </a:r>
            <a:r>
              <a:rPr lang="it-IT" dirty="0"/>
              <a:t>NATEČAJ</a:t>
            </a:r>
            <a:r>
              <a:rPr lang="sl-SI" dirty="0"/>
              <a:t>A</a:t>
            </a:r>
            <a:r>
              <a:rPr lang="it-IT" dirty="0"/>
              <a:t> ZA IZBOR ŽUPANOVEGA VINA MESTNE OBČINE NOVA GORICA 202</a:t>
            </a:r>
            <a:r>
              <a:rPr lang="sl-SI" dirty="0"/>
              <a:t>4</a:t>
            </a:r>
            <a:r>
              <a:rPr lang="it-IT" dirty="0"/>
              <a:t> 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7623" y="606862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49" y="727145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1617865" y="3004233"/>
            <a:ext cx="89262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i="1" dirty="0"/>
              <a:t>4. </a:t>
            </a:r>
            <a:r>
              <a:rPr lang="en-US" b="1" i="1" u="sng" dirty="0"/>
              <a:t>ŽUPANOVO RDEČE VINO MESTNE OBČINE NOVA GORICA ZA LETO 202</a:t>
            </a:r>
            <a:r>
              <a:rPr lang="sl-SI" b="1" i="1" u="sng" dirty="0"/>
              <a:t>4</a:t>
            </a:r>
            <a:r>
              <a:rPr lang="en-US" b="1" i="1" u="sng" dirty="0"/>
              <a:t>:</a:t>
            </a:r>
          </a:p>
          <a:p>
            <a:pPr algn="ctr"/>
            <a:endParaRPr lang="sl-SI" b="1" dirty="0"/>
          </a:p>
          <a:p>
            <a:pPr algn="ctr"/>
            <a:r>
              <a:rPr lang="sl-SI" b="1" dirty="0"/>
              <a:t>MERLOT BARKOLA </a:t>
            </a:r>
            <a:r>
              <a:rPr lang="sl-SI" b="1" dirty="0" err="1"/>
              <a:t>Selection</a:t>
            </a:r>
            <a:r>
              <a:rPr lang="sl-SI" b="1" dirty="0"/>
              <a:t> </a:t>
            </a:r>
            <a:r>
              <a:rPr lang="en-US" b="1" dirty="0"/>
              <a:t>20</a:t>
            </a:r>
            <a:r>
              <a:rPr lang="sl-SI" b="1" dirty="0"/>
              <a:t>22 </a:t>
            </a:r>
            <a:r>
              <a:rPr lang="en-US" b="1" dirty="0"/>
              <a:t>–</a:t>
            </a:r>
            <a:r>
              <a:rPr lang="sl-SI" b="1" dirty="0"/>
              <a:t>KMETIJA BARKOLA</a:t>
            </a:r>
            <a:endParaRPr lang="en-US" dirty="0"/>
          </a:p>
          <a:p>
            <a:pPr algn="ctr"/>
            <a:r>
              <a:rPr lang="en-US" b="1" cap="all" dirty="0"/>
              <a:t> </a:t>
            </a:r>
            <a:r>
              <a:rPr lang="sl-SI" dirty="0"/>
              <a:t>Draga 2,5294 Dornberk </a:t>
            </a:r>
            <a:endParaRPr lang="en-US" dirty="0"/>
          </a:p>
          <a:p>
            <a:pPr algn="ctr"/>
            <a:br>
              <a:rPr lang="en-US" dirty="0"/>
            </a:br>
            <a:endParaRPr lang="en-US" dirty="0"/>
          </a:p>
          <a:p>
            <a:r>
              <a:rPr lang="sl-SI" b="1" i="1" dirty="0"/>
              <a:t>5. </a:t>
            </a:r>
            <a:r>
              <a:rPr lang="en-US" b="1" i="1" u="sng" dirty="0"/>
              <a:t>ŽUPANOV RDEČI IZBOR MESTNE OBČINE NOVA GORICA  ZA LETO 202</a:t>
            </a:r>
            <a:r>
              <a:rPr lang="sl-SI" b="1" i="1" u="sng" dirty="0"/>
              <a:t>4:</a:t>
            </a:r>
            <a:endParaRPr lang="en-US" b="1" i="1" u="sng" dirty="0"/>
          </a:p>
          <a:p>
            <a:pPr algn="ctr"/>
            <a:endParaRPr lang="sl-SI" b="1" dirty="0"/>
          </a:p>
          <a:p>
            <a:pPr algn="ctr"/>
            <a:r>
              <a:rPr lang="sl-SI" b="1" dirty="0"/>
              <a:t>CABERNET SAUVIGNON 2021 LISJAK-MATEJ ŽABAR</a:t>
            </a:r>
            <a:br>
              <a:rPr lang="en-US" dirty="0"/>
            </a:br>
            <a:r>
              <a:rPr lang="sl-SI" dirty="0"/>
              <a:t>Zalošče 63, 5294 Dornberk</a:t>
            </a:r>
            <a:r>
              <a:rPr lang="en-US" dirty="0"/>
              <a:t>  </a:t>
            </a: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487C3751-61CC-65EA-7C03-486E0F803E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14122" y="694707"/>
            <a:ext cx="1380575" cy="138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8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572" y="111367"/>
            <a:ext cx="791688" cy="7510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55" y="24546"/>
            <a:ext cx="1070973" cy="7907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9B9C264-5488-43CB-B7A8-17E2629AE7D7}"/>
              </a:ext>
            </a:extLst>
          </p:cNvPr>
          <p:cNvSpPr txBox="1"/>
          <p:nvPr/>
        </p:nvSpPr>
        <p:spPr>
          <a:xfrm>
            <a:off x="1449565" y="1107833"/>
            <a:ext cx="9429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sl-SI" dirty="0"/>
              <a:t>REZULTATI</a:t>
            </a:r>
            <a:r>
              <a:rPr lang="it-IT" dirty="0"/>
              <a:t> JAVN</a:t>
            </a:r>
            <a:r>
              <a:rPr lang="sl-SI" dirty="0"/>
              <a:t>EGA </a:t>
            </a:r>
            <a:r>
              <a:rPr lang="it-IT" dirty="0"/>
              <a:t>NATEČAJ</a:t>
            </a:r>
            <a:r>
              <a:rPr lang="sl-SI" dirty="0"/>
              <a:t>A</a:t>
            </a:r>
            <a:r>
              <a:rPr lang="it-IT" dirty="0"/>
              <a:t> ZA IZBOR ŽUPANOVEGA VINA MESTNE OBČINE NOVA GORICA 202</a:t>
            </a:r>
            <a:r>
              <a:rPr lang="sl-SI" dirty="0"/>
              <a:t>4</a:t>
            </a:r>
          </a:p>
          <a:p>
            <a:pPr algn="ctr"/>
            <a:r>
              <a:rPr lang="sl-SI" dirty="0"/>
              <a:t>FINALNI IZBOR 14 DEGUSTATORJEV</a:t>
            </a:r>
            <a:r>
              <a:rPr lang="it-IT" dirty="0"/>
              <a:t> </a:t>
            </a:r>
            <a:endParaRPr lang="en-US" dirty="0"/>
          </a:p>
        </p:txBody>
      </p:sp>
      <p:pic>
        <p:nvPicPr>
          <p:cNvPr id="3" name="Grafika 2">
            <a:extLst>
              <a:ext uri="{FF2B5EF4-FFF2-40B4-BE49-F238E27FC236}">
                <a16:creationId xmlns:a16="http://schemas.microsoft.com/office/drawing/2014/main" id="{3A1C7A6F-DF87-BE67-4E90-425D8B8B5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4315" y="84247"/>
            <a:ext cx="923330" cy="9233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76439A-1879-C9A1-5C57-5A92D6E9EB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837" y="2144744"/>
            <a:ext cx="10127027" cy="11205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6D8A88-C85B-23DB-A55E-9194F67F01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4837" y="5184900"/>
            <a:ext cx="10127027" cy="145488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37FF11-F36A-8380-A7F4-6768CA15AF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4838" y="3429001"/>
            <a:ext cx="10185996" cy="12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3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8B5326-3AA3-4D0E-8572-0DFE77A0FCC6}"/>
              </a:ext>
            </a:extLst>
          </p:cNvPr>
          <p:cNvSpPr txBox="1"/>
          <p:nvPr/>
        </p:nvSpPr>
        <p:spPr>
          <a:xfrm>
            <a:off x="464169" y="1674674"/>
            <a:ext cx="2802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sl-SI" dirty="0"/>
              <a:t>REZULTATI</a:t>
            </a:r>
            <a:r>
              <a:rPr lang="it-IT" dirty="0"/>
              <a:t> JAVN</a:t>
            </a:r>
            <a:r>
              <a:rPr lang="sl-SI" dirty="0"/>
              <a:t>EGA </a:t>
            </a:r>
            <a:r>
              <a:rPr lang="it-IT" dirty="0"/>
              <a:t>NATEČAJ</a:t>
            </a:r>
            <a:r>
              <a:rPr lang="sl-SI" dirty="0"/>
              <a:t>A</a:t>
            </a:r>
            <a:r>
              <a:rPr lang="it-IT" dirty="0"/>
              <a:t> ZA IZBOR ŽUPANOVEGA VINA MESTNE OBČINE NOVA GORICA 202</a:t>
            </a:r>
            <a:r>
              <a:rPr lang="sl-SI" dirty="0"/>
              <a:t>4</a:t>
            </a:r>
            <a:r>
              <a:rPr lang="it-IT" dirty="0"/>
              <a:t> 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827" y="180720"/>
            <a:ext cx="791688" cy="7510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38" y="180720"/>
            <a:ext cx="1070973" cy="790751"/>
          </a:xfrm>
          <a:prstGeom prst="rect">
            <a:avLst/>
          </a:prstGeom>
        </p:spPr>
      </p:pic>
      <p:pic>
        <p:nvPicPr>
          <p:cNvPr id="3" name="Grafika 2">
            <a:extLst>
              <a:ext uri="{FF2B5EF4-FFF2-40B4-BE49-F238E27FC236}">
                <a16:creationId xmlns:a16="http://schemas.microsoft.com/office/drawing/2014/main" id="{BA011296-2C4E-7250-A02A-536B01445A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7938" y="3681362"/>
            <a:ext cx="1500858" cy="15008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24053E-6B61-C2F0-50AA-DDA4DEDEB6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8702" y="180719"/>
            <a:ext cx="7099124" cy="661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78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604</Words>
  <Application>Microsoft Office PowerPoint</Application>
  <PresentationFormat>Widescreen</PresentationFormat>
  <Paragraphs>142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Greg Bandel</cp:lastModifiedBy>
  <cp:revision>31</cp:revision>
  <dcterms:created xsi:type="dcterms:W3CDTF">2021-05-05T13:59:36Z</dcterms:created>
  <dcterms:modified xsi:type="dcterms:W3CDTF">2024-03-15T13:58:23Z</dcterms:modified>
</cp:coreProperties>
</file>